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F47C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D2060D50-ABAF-41DE-B796-383FDB9498BC}" type="datetimeFigureOut">
              <a:rPr lang="ru-RU" smtClean="0"/>
              <a:t>06.03.2020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F79BB5C-E51A-4100-97B8-E792CDBED963}" type="slidenum">
              <a:rPr lang="ru-RU" smtClean="0"/>
              <a:t>‹#›</a:t>
            </a:fld>
            <a:endParaRPr lang="ru-RU"/>
          </a:p>
        </p:txBody>
      </p:sp>
    </p:spTree>
    <p:extLst>
      <p:ext uri="{BB962C8B-B14F-4D97-AF65-F5344CB8AC3E}">
        <p14:creationId xmlns:p14="http://schemas.microsoft.com/office/powerpoint/2010/main" val="42149709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2060D50-ABAF-41DE-B796-383FDB9498BC}" type="datetimeFigureOut">
              <a:rPr lang="ru-RU" smtClean="0"/>
              <a:t>06.03.2020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F79BB5C-E51A-4100-97B8-E792CDBED963}" type="slidenum">
              <a:rPr lang="ru-RU" smtClean="0"/>
              <a:t>‹#›</a:t>
            </a:fld>
            <a:endParaRPr lang="ru-RU"/>
          </a:p>
        </p:txBody>
      </p:sp>
    </p:spTree>
    <p:extLst>
      <p:ext uri="{BB962C8B-B14F-4D97-AF65-F5344CB8AC3E}">
        <p14:creationId xmlns:p14="http://schemas.microsoft.com/office/powerpoint/2010/main" val="2129197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2060D50-ABAF-41DE-B796-383FDB9498BC}" type="datetimeFigureOut">
              <a:rPr lang="ru-RU" smtClean="0"/>
              <a:t>06.03.2020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F79BB5C-E51A-4100-97B8-E792CDBED963}" type="slidenum">
              <a:rPr lang="ru-RU" smtClean="0"/>
              <a:t>‹#›</a:t>
            </a:fld>
            <a:endParaRPr lang="ru-RU"/>
          </a:p>
        </p:txBody>
      </p:sp>
    </p:spTree>
    <p:extLst>
      <p:ext uri="{BB962C8B-B14F-4D97-AF65-F5344CB8AC3E}">
        <p14:creationId xmlns:p14="http://schemas.microsoft.com/office/powerpoint/2010/main" val="27084537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2060D50-ABAF-41DE-B796-383FDB9498BC}" type="datetimeFigureOut">
              <a:rPr lang="ru-RU" smtClean="0"/>
              <a:t>06.03.2020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F79BB5C-E51A-4100-97B8-E792CDBED963}" type="slidenum">
              <a:rPr lang="ru-RU" smtClean="0"/>
              <a:t>‹#›</a:t>
            </a:fld>
            <a:endParaRPr lang="ru-RU"/>
          </a:p>
        </p:txBody>
      </p:sp>
    </p:spTree>
    <p:extLst>
      <p:ext uri="{BB962C8B-B14F-4D97-AF65-F5344CB8AC3E}">
        <p14:creationId xmlns:p14="http://schemas.microsoft.com/office/powerpoint/2010/main" val="39588052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D2060D50-ABAF-41DE-B796-383FDB9498BC}" type="datetimeFigureOut">
              <a:rPr lang="ru-RU" smtClean="0"/>
              <a:t>06.03.2020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F79BB5C-E51A-4100-97B8-E792CDBED963}" type="slidenum">
              <a:rPr lang="ru-RU" smtClean="0"/>
              <a:t>‹#›</a:t>
            </a:fld>
            <a:endParaRPr lang="ru-RU"/>
          </a:p>
        </p:txBody>
      </p:sp>
    </p:spTree>
    <p:extLst>
      <p:ext uri="{BB962C8B-B14F-4D97-AF65-F5344CB8AC3E}">
        <p14:creationId xmlns:p14="http://schemas.microsoft.com/office/powerpoint/2010/main" val="26181633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D2060D50-ABAF-41DE-B796-383FDB9498BC}" type="datetimeFigureOut">
              <a:rPr lang="ru-RU" smtClean="0"/>
              <a:t>06.03.2020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6F79BB5C-E51A-4100-97B8-E792CDBED963}" type="slidenum">
              <a:rPr lang="ru-RU" smtClean="0"/>
              <a:t>‹#›</a:t>
            </a:fld>
            <a:endParaRPr lang="ru-RU"/>
          </a:p>
        </p:txBody>
      </p:sp>
    </p:spTree>
    <p:extLst>
      <p:ext uri="{BB962C8B-B14F-4D97-AF65-F5344CB8AC3E}">
        <p14:creationId xmlns:p14="http://schemas.microsoft.com/office/powerpoint/2010/main" val="31616746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D2060D50-ABAF-41DE-B796-383FDB9498BC}" type="datetimeFigureOut">
              <a:rPr lang="ru-RU" smtClean="0"/>
              <a:t>06.03.2020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6F79BB5C-E51A-4100-97B8-E792CDBED963}" type="slidenum">
              <a:rPr lang="ru-RU" smtClean="0"/>
              <a:t>‹#›</a:t>
            </a:fld>
            <a:endParaRPr lang="ru-RU"/>
          </a:p>
        </p:txBody>
      </p:sp>
    </p:spTree>
    <p:extLst>
      <p:ext uri="{BB962C8B-B14F-4D97-AF65-F5344CB8AC3E}">
        <p14:creationId xmlns:p14="http://schemas.microsoft.com/office/powerpoint/2010/main" val="461975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D2060D50-ABAF-41DE-B796-383FDB9498BC}" type="datetimeFigureOut">
              <a:rPr lang="ru-RU" smtClean="0"/>
              <a:t>06.03.2020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6F79BB5C-E51A-4100-97B8-E792CDBED963}" type="slidenum">
              <a:rPr lang="ru-RU" smtClean="0"/>
              <a:t>‹#›</a:t>
            </a:fld>
            <a:endParaRPr lang="ru-RU"/>
          </a:p>
        </p:txBody>
      </p:sp>
    </p:spTree>
    <p:extLst>
      <p:ext uri="{BB962C8B-B14F-4D97-AF65-F5344CB8AC3E}">
        <p14:creationId xmlns:p14="http://schemas.microsoft.com/office/powerpoint/2010/main" val="20747217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060D50-ABAF-41DE-B796-383FDB9498BC}" type="datetimeFigureOut">
              <a:rPr lang="ru-RU" smtClean="0"/>
              <a:t>06.03.2020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6F79BB5C-E51A-4100-97B8-E792CDBED963}" type="slidenum">
              <a:rPr lang="ru-RU" smtClean="0"/>
              <a:t>‹#›</a:t>
            </a:fld>
            <a:endParaRPr lang="ru-RU"/>
          </a:p>
        </p:txBody>
      </p:sp>
    </p:spTree>
    <p:extLst>
      <p:ext uri="{BB962C8B-B14F-4D97-AF65-F5344CB8AC3E}">
        <p14:creationId xmlns:p14="http://schemas.microsoft.com/office/powerpoint/2010/main" val="1082373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D2060D50-ABAF-41DE-B796-383FDB9498BC}" type="datetimeFigureOut">
              <a:rPr lang="ru-RU" smtClean="0"/>
              <a:t>06.03.2020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6F79BB5C-E51A-4100-97B8-E792CDBED963}" type="slidenum">
              <a:rPr lang="ru-RU" smtClean="0"/>
              <a:t>‹#›</a:t>
            </a:fld>
            <a:endParaRPr lang="ru-RU"/>
          </a:p>
        </p:txBody>
      </p:sp>
    </p:spTree>
    <p:extLst>
      <p:ext uri="{BB962C8B-B14F-4D97-AF65-F5344CB8AC3E}">
        <p14:creationId xmlns:p14="http://schemas.microsoft.com/office/powerpoint/2010/main" val="18548996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D2060D50-ABAF-41DE-B796-383FDB9498BC}" type="datetimeFigureOut">
              <a:rPr lang="ru-RU" smtClean="0"/>
              <a:t>06.03.2020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6F79BB5C-E51A-4100-97B8-E792CDBED963}" type="slidenum">
              <a:rPr lang="ru-RU" smtClean="0"/>
              <a:t>‹#›</a:t>
            </a:fld>
            <a:endParaRPr lang="ru-RU"/>
          </a:p>
        </p:txBody>
      </p:sp>
    </p:spTree>
    <p:extLst>
      <p:ext uri="{BB962C8B-B14F-4D97-AF65-F5344CB8AC3E}">
        <p14:creationId xmlns:p14="http://schemas.microsoft.com/office/powerpoint/2010/main" val="41560962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060D50-ABAF-41DE-B796-383FDB9498BC}" type="datetimeFigureOut">
              <a:rPr lang="ru-RU" smtClean="0"/>
              <a:t>06.03.2020</a:t>
            </a:fld>
            <a:endParaRPr lang="ru-RU"/>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79BB5C-E51A-4100-97B8-E792CDBED963}" type="slidenum">
              <a:rPr lang="ru-RU" smtClean="0"/>
              <a:t>‹#›</a:t>
            </a:fld>
            <a:endParaRPr lang="ru-RU"/>
          </a:p>
        </p:txBody>
      </p:sp>
    </p:spTree>
    <p:extLst>
      <p:ext uri="{BB962C8B-B14F-4D97-AF65-F5344CB8AC3E}">
        <p14:creationId xmlns:p14="http://schemas.microsoft.com/office/powerpoint/2010/main" val="106311964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3.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Рисунок 2"/>
          <p:cNvPicPr>
            <a:picLocks noChangeAspect="1"/>
          </p:cNvPicPr>
          <p:nvPr/>
        </p:nvPicPr>
        <p:blipFill>
          <a:blip r:embed="rId2">
            <a:extLst>
              <a:ext uri="{BEBA8EAE-BF5A-486C-A8C5-ECC9F3942E4B}">
                <a14:imgProps xmlns:a14="http://schemas.microsoft.com/office/drawing/2010/main">
                  <a14:imgLayer r:embed="rId3">
                    <a14:imgEffect>
                      <a14:brightnessContrast bright="43000" contrast="14000"/>
                    </a14:imgEffect>
                  </a14:imgLayer>
                </a14:imgProps>
              </a:ext>
              <a:ext uri="{28A0092B-C50C-407E-A947-70E740481C1C}">
                <a14:useLocalDpi xmlns:a14="http://schemas.microsoft.com/office/drawing/2010/main" val="0"/>
              </a:ext>
            </a:extLst>
          </a:blip>
          <a:stretch>
            <a:fillRect/>
          </a:stretch>
        </p:blipFill>
        <p:spPr>
          <a:xfrm>
            <a:off x="2667000" y="0"/>
            <a:ext cx="6858000" cy="6858000"/>
          </a:xfrm>
          <a:prstGeom prst="rect">
            <a:avLst/>
          </a:prstGeom>
        </p:spPr>
      </p:pic>
      <p:sp>
        <p:nvSpPr>
          <p:cNvPr id="8" name="Заголовок 7"/>
          <p:cNvSpPr>
            <a:spLocks noGrp="1"/>
          </p:cNvSpPr>
          <p:nvPr>
            <p:ph type="title"/>
          </p:nvPr>
        </p:nvSpPr>
        <p:spPr>
          <a:xfrm>
            <a:off x="933450" y="365125"/>
            <a:ext cx="10420350" cy="1460500"/>
          </a:xfrm>
        </p:spPr>
        <p:txBody>
          <a:bodyPr>
            <a:normAutofit fontScale="90000"/>
          </a:bodyPr>
          <a:lstStyle/>
          <a:p>
            <a:pPr algn="ctr"/>
            <a:r>
              <a:rPr lang="ru-RU" b="1" dirty="0" smtClean="0"/>
              <a:t>Мой ребёнок первоклашка!</a:t>
            </a:r>
            <a:br>
              <a:rPr lang="ru-RU" b="1" dirty="0" smtClean="0"/>
            </a:br>
            <a:r>
              <a:rPr lang="ru-RU" b="1" dirty="0" smtClean="0"/>
              <a:t>Советы для родителей. </a:t>
            </a:r>
            <a:br>
              <a:rPr lang="ru-RU" b="1" dirty="0" smtClean="0"/>
            </a:br>
            <a:endParaRPr lang="ru-RU" b="1" dirty="0"/>
          </a:p>
        </p:txBody>
      </p:sp>
      <p:sp>
        <p:nvSpPr>
          <p:cNvPr id="9" name="Объект 8"/>
          <p:cNvSpPr>
            <a:spLocks noGrp="1"/>
          </p:cNvSpPr>
          <p:nvPr>
            <p:ph sz="half" idx="1"/>
          </p:nvPr>
        </p:nvSpPr>
        <p:spPr/>
        <p:txBody>
          <a:bodyPr>
            <a:noAutofit/>
          </a:bodyPr>
          <a:lstStyle/>
          <a:p>
            <a:pPr marL="0" indent="0" algn="ctr" fontAlgn="base">
              <a:buNone/>
            </a:pPr>
            <a:r>
              <a:rPr lang="ru-RU" sz="1600" b="1" i="1" dirty="0">
                <a:solidFill>
                  <a:srgbClr val="002060"/>
                </a:solidFill>
                <a:latin typeface="Times New Roman" panose="02020603050405020304" pitchFamily="18" charset="0"/>
                <a:cs typeface="Times New Roman" panose="02020603050405020304" pitchFamily="18" charset="0"/>
              </a:rPr>
              <a:t>Ни в коем случае </a:t>
            </a:r>
            <a:r>
              <a:rPr lang="ru-RU" sz="1600" b="1" i="1" u="sng" dirty="0">
                <a:solidFill>
                  <a:srgbClr val="002060"/>
                </a:solidFill>
                <a:latin typeface="Times New Roman" panose="02020603050405020304" pitchFamily="18" charset="0"/>
                <a:cs typeface="Times New Roman" panose="02020603050405020304" pitchFamily="18" charset="0"/>
              </a:rPr>
              <a:t>нельзя</a:t>
            </a:r>
            <a:r>
              <a:rPr lang="ru-RU" sz="1600" b="1" i="1" dirty="0">
                <a:solidFill>
                  <a:srgbClr val="002060"/>
                </a:solidFill>
                <a:latin typeface="Times New Roman" panose="02020603050405020304" pitchFamily="18" charset="0"/>
                <a:cs typeface="Times New Roman" panose="02020603050405020304" pitchFamily="18" charset="0"/>
              </a:rPr>
              <a:t>:</a:t>
            </a:r>
            <a:endParaRPr lang="ru-RU" sz="1600" dirty="0">
              <a:solidFill>
                <a:srgbClr val="002060"/>
              </a:solidFill>
              <a:latin typeface="Times New Roman" panose="02020603050405020304" pitchFamily="18" charset="0"/>
              <a:cs typeface="Times New Roman" panose="02020603050405020304" pitchFamily="18" charset="0"/>
            </a:endParaRPr>
          </a:p>
          <a:p>
            <a:pPr fontAlgn="base"/>
            <a:r>
              <a:rPr lang="ru-RU" sz="1600" dirty="0">
                <a:latin typeface="Times New Roman" panose="02020603050405020304" pitchFamily="18" charset="0"/>
                <a:cs typeface="Times New Roman" panose="02020603050405020304" pitchFamily="18" charset="0"/>
              </a:rPr>
              <a:t>пугать малыша школой. Старайтесь избегать </a:t>
            </a:r>
            <a:r>
              <a:rPr lang="ru-RU" sz="1600" dirty="0" smtClean="0">
                <a:latin typeface="Times New Roman" panose="02020603050405020304" pitchFamily="18" charset="0"/>
                <a:cs typeface="Times New Roman" panose="02020603050405020304" pitchFamily="18" charset="0"/>
              </a:rPr>
              <a:t>выражений: </a:t>
            </a:r>
            <a:r>
              <a:rPr lang="ru-RU" sz="1600" dirty="0">
                <a:latin typeface="Times New Roman" panose="02020603050405020304" pitchFamily="18" charset="0"/>
                <a:cs typeface="Times New Roman" panose="02020603050405020304" pitchFamily="18" charset="0"/>
              </a:rPr>
              <a:t>«Вот в школе тебя научат! Там тебя поставят на место!»</a:t>
            </a:r>
          </a:p>
          <a:p>
            <a:pPr fontAlgn="base"/>
            <a:r>
              <a:rPr lang="ru-RU" sz="1600" dirty="0">
                <a:latin typeface="Times New Roman" panose="02020603050405020304" pitchFamily="18" charset="0"/>
                <a:cs typeface="Times New Roman" panose="02020603050405020304" pitchFamily="18" charset="0"/>
              </a:rPr>
              <a:t>подрывать авторитет учителя и скептически ухмыляться на слова ребенка «А Мария Ивановна нам сказала так…»</a:t>
            </a:r>
          </a:p>
          <a:p>
            <a:pPr fontAlgn="base"/>
            <a:r>
              <a:rPr lang="ru-RU" sz="1600" dirty="0">
                <a:latin typeface="Times New Roman" panose="02020603050405020304" pitchFamily="18" charset="0"/>
                <a:cs typeface="Times New Roman" panose="02020603050405020304" pitchFamily="18" charset="0"/>
              </a:rPr>
              <a:t>выполнять вместо первоклассника домашнее задание, а не вместе с ним</a:t>
            </a:r>
          </a:p>
          <a:p>
            <a:pPr fontAlgn="base"/>
            <a:r>
              <a:rPr lang="ru-RU" sz="1600" dirty="0">
                <a:latin typeface="Times New Roman" panose="02020603050405020304" pitchFamily="18" charset="0"/>
                <a:cs typeface="Times New Roman" panose="02020603050405020304" pitchFamily="18" charset="0"/>
              </a:rPr>
              <a:t>воспринимать плохие оценки малыша как приговор всем его способностям</a:t>
            </a:r>
          </a:p>
          <a:p>
            <a:pPr fontAlgn="base"/>
            <a:r>
              <a:rPr lang="ru-RU" sz="1600" dirty="0">
                <a:latin typeface="Times New Roman" panose="02020603050405020304" pitchFamily="18" charset="0"/>
                <a:cs typeface="Times New Roman" panose="02020603050405020304" pitchFamily="18" charset="0"/>
              </a:rPr>
              <a:t>заниматься воспитанием, когда Вы раздражены, устали, плохо себя чувствуете. Сначала отдохните</a:t>
            </a:r>
            <a:r>
              <a:rPr lang="ru-RU" sz="1600" dirty="0" smtClean="0">
                <a:latin typeface="Times New Roman" panose="02020603050405020304" pitchFamily="18" charset="0"/>
                <a:cs typeface="Times New Roman" panose="02020603050405020304" pitchFamily="18" charset="0"/>
              </a:rPr>
              <a:t>.</a:t>
            </a:r>
          </a:p>
          <a:p>
            <a:pPr fontAlgn="base"/>
            <a:endParaRPr lang="ru-RU" sz="1600" dirty="0"/>
          </a:p>
          <a:p>
            <a:pPr marL="0" indent="0" algn="ctr">
              <a:buNone/>
            </a:pPr>
            <a:r>
              <a:rPr lang="ru-RU" sz="1600" b="1" dirty="0" smtClean="0">
                <a:latin typeface="Times New Roman" panose="02020603050405020304" pitchFamily="18" charset="0"/>
                <a:cs typeface="Times New Roman" panose="02020603050405020304" pitchFamily="18" charset="0"/>
              </a:rPr>
              <a:t>Хвалите </a:t>
            </a:r>
            <a:r>
              <a:rPr lang="ru-RU" sz="1600" b="1" dirty="0">
                <a:latin typeface="Times New Roman" panose="02020603050405020304" pitchFamily="18" charset="0"/>
                <a:cs typeface="Times New Roman" panose="02020603050405020304" pitchFamily="18" charset="0"/>
              </a:rPr>
              <a:t>первоклассника даже за самые маленькие успехи</a:t>
            </a:r>
            <a:r>
              <a:rPr lang="ru-RU" sz="1600" dirty="0">
                <a:latin typeface="Times New Roman" panose="02020603050405020304" pitchFamily="18" charset="0"/>
                <a:cs typeface="Times New Roman" panose="02020603050405020304" pitchFamily="18" charset="0"/>
              </a:rPr>
              <a:t>, и тогда вам не придётся думать о наказании.</a:t>
            </a:r>
          </a:p>
        </p:txBody>
      </p:sp>
      <p:sp>
        <p:nvSpPr>
          <p:cNvPr id="10" name="Объект 9"/>
          <p:cNvSpPr>
            <a:spLocks noGrp="1"/>
          </p:cNvSpPr>
          <p:nvPr>
            <p:ph sz="half" idx="2"/>
          </p:nvPr>
        </p:nvSpPr>
        <p:spPr/>
        <p:txBody>
          <a:bodyPr>
            <a:normAutofit fontScale="55000" lnSpcReduction="20000"/>
          </a:bodyPr>
          <a:lstStyle/>
          <a:p>
            <a:pPr marL="0" indent="0" algn="ctr">
              <a:buNone/>
            </a:pPr>
            <a:r>
              <a:rPr lang="ru-RU" sz="2900" b="1" dirty="0" smtClean="0">
                <a:solidFill>
                  <a:srgbClr val="002060"/>
                </a:solidFill>
                <a:latin typeface="Times New Roman" panose="02020603050405020304" pitchFamily="18" charset="0"/>
                <a:cs typeface="Times New Roman" panose="02020603050405020304" pitchFamily="18" charset="0"/>
              </a:rPr>
              <a:t>Нужно </a:t>
            </a:r>
            <a:r>
              <a:rPr lang="ru-RU" sz="2900" b="1" u="sng" dirty="0" smtClean="0">
                <a:solidFill>
                  <a:srgbClr val="002060"/>
                </a:solidFill>
                <a:latin typeface="Times New Roman" panose="02020603050405020304" pitchFamily="18" charset="0"/>
                <a:cs typeface="Times New Roman" panose="02020603050405020304" pitchFamily="18" charset="0"/>
              </a:rPr>
              <a:t>обязательно:</a:t>
            </a:r>
          </a:p>
          <a:p>
            <a:r>
              <a:rPr lang="ru-RU" sz="2200"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Будите его спокойно, </a:t>
            </a:r>
            <a:r>
              <a:rPr lang="ru-RU" sz="2200" dirty="0" smtClean="0">
                <a:latin typeface="Times New Roman" panose="02020603050405020304" pitchFamily="18" charset="0"/>
                <a:cs typeface="Times New Roman" panose="02020603050405020304" pitchFamily="18" charset="0"/>
              </a:rPr>
              <a:t>без </a:t>
            </a:r>
            <a:r>
              <a:rPr lang="ru-RU" sz="2200" dirty="0" smtClean="0">
                <a:latin typeface="Times New Roman" panose="02020603050405020304" pitchFamily="18" charset="0"/>
                <a:cs typeface="Times New Roman" panose="02020603050405020304" pitchFamily="18" charset="0"/>
              </a:rPr>
              <a:t>криков и</a:t>
            </a:r>
            <a:r>
              <a:rPr lang="ru-RU" sz="2900" dirty="0" smtClean="0">
                <a:solidFill>
                  <a:srgbClr val="002060"/>
                </a:solidFill>
                <a:latin typeface="Times New Roman" panose="02020603050405020304" pitchFamily="18" charset="0"/>
                <a:cs typeface="Times New Roman" panose="02020603050405020304" pitchFamily="18" charset="0"/>
              </a:rPr>
              <a:t> </a:t>
            </a:r>
            <a:r>
              <a:rPr lang="ru-RU" sz="2200" dirty="0" smtClean="0">
                <a:latin typeface="Times New Roman" panose="02020603050405020304" pitchFamily="18" charset="0"/>
                <a:cs typeface="Times New Roman" panose="02020603050405020304" pitchFamily="18" charset="0"/>
              </a:rPr>
              <a:t>упреков.  Проснувшись, он должен видеть Вашу улыбку и слышать Ваш ласковый голос. Не подгоняйте его с утра и не дер­гайте по пустякам. Тем более не стоит с утра наваливать на ребенка его  вчерашние оп­лошности (даже если перед сном он так и не убрал на место игрушки - сейчас не время делать ему по этому поводу замечание).</a:t>
            </a:r>
          </a:p>
          <a:p>
            <a:r>
              <a:rPr lang="ru-RU" sz="2200" dirty="0" smtClean="0">
                <a:latin typeface="Times New Roman" panose="02020603050405020304" pitchFamily="18" charset="0"/>
                <a:cs typeface="Times New Roman" panose="02020603050405020304" pitchFamily="18" charset="0"/>
              </a:rPr>
              <a:t>Прощаясь с ребенком, не нагружайте его фразами "смотри, не балуйся", "веди себя хорошо", "смотри, чтобы сегодня не было плохих отметок" и т.п. Гораздо полезнее на прощанье пожелать малышу удачи, подбодрить, найти хоть пару ласковых слов - ведь у него впереди трудный день.</a:t>
            </a:r>
          </a:p>
          <a:p>
            <a:r>
              <a:rPr lang="ru-RU" sz="2200" dirty="0" smtClean="0">
                <a:latin typeface="Times New Roman" panose="02020603050405020304" pitchFamily="18" charset="0"/>
                <a:cs typeface="Times New Roman" panose="02020603050405020304" pitchFamily="18" charset="0"/>
              </a:rPr>
              <a:t>При встрече ребенка из школы, забудьте </a:t>
            </a:r>
            <a:r>
              <a:rPr lang="ru-RU" sz="2200" dirty="0" smtClean="0">
                <a:latin typeface="Times New Roman" panose="02020603050405020304" pitchFamily="18" charset="0"/>
                <a:cs typeface="Times New Roman" panose="02020603050405020304" pitchFamily="18" charset="0"/>
              </a:rPr>
              <a:t>фразы: </a:t>
            </a:r>
            <a:r>
              <a:rPr lang="ru-RU" sz="2200" dirty="0" smtClean="0">
                <a:latin typeface="Times New Roman" panose="02020603050405020304" pitchFamily="18" charset="0"/>
                <a:cs typeface="Times New Roman" panose="02020603050405020304" pitchFamily="18" charset="0"/>
              </a:rPr>
              <a:t>"Что ты сегодня получил?", "Как успехи в школе" или, еще хуже, ироничные высказывания вроде: "Ну как, сегодня без двоек?", "Ну, двоечник, как успехи?". Встречайте малыша спокойно, не обрушивай на него тысячу вопросов, дайте ему расслабиться (вспомните, как Вы сами себя чувствуете после тяжелого рабочего дня и многочасового общения с людьми). Но если ребенок чересчур возбужден и сам жаждет сходу поделиться чем-то, едва вернувшись со школы - не откладывайте разговор на потом, выслушайте его - это не займет много времени. Подумайте о том, как иногда Вам  самим важно, чтобы Вас кто-нибудь выслушал.</a:t>
            </a:r>
          </a:p>
          <a:p>
            <a:r>
              <a:rPr lang="ru-RU" sz="2200" dirty="0" smtClean="0">
                <a:latin typeface="Times New Roman" panose="02020603050405020304" pitchFamily="18" charset="0"/>
                <a:cs typeface="Times New Roman" panose="02020603050405020304" pitchFamily="18" charset="0"/>
              </a:rPr>
              <a:t>Если Вы видите, что ребенок огорчен и  молчит - не допытывайтесь, пусть успокоится. Тогда и расскажет все сам. А нет - осторожно поинтересуйтесь потом сами. Но не пытайтесь удовлетворить свое любопытство сию минуту. Уважайте чувства ребенка.</a:t>
            </a:r>
          </a:p>
          <a:p>
            <a:pPr marL="0" indent="0">
              <a:buNone/>
            </a:pPr>
            <a:endParaRPr lang="ru-RU" sz="1400" dirty="0"/>
          </a:p>
        </p:txBody>
      </p:sp>
    </p:spTree>
    <p:extLst>
      <p:ext uri="{BB962C8B-B14F-4D97-AF65-F5344CB8AC3E}">
        <p14:creationId xmlns:p14="http://schemas.microsoft.com/office/powerpoint/2010/main" val="25100746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extLst>
              <a:ext uri="{BEBA8EAE-BF5A-486C-A8C5-ECC9F3942E4B}">
                <a14:imgProps xmlns:a14="http://schemas.microsoft.com/office/drawing/2010/main">
                  <a14:imgLayer r:embed="rId3">
                    <a14:imgEffect>
                      <a14:brightnessContrast bright="42000"/>
                    </a14:imgEffect>
                  </a14:imgLayer>
                </a14:imgProps>
              </a:ext>
              <a:ext uri="{28A0092B-C50C-407E-A947-70E740481C1C}">
                <a14:useLocalDpi xmlns:a14="http://schemas.microsoft.com/office/drawing/2010/main" val="0"/>
              </a:ext>
            </a:extLst>
          </a:blip>
          <a:stretch>
            <a:fillRect/>
          </a:stretch>
        </p:blipFill>
        <p:spPr>
          <a:xfrm>
            <a:off x="2667000" y="0"/>
            <a:ext cx="6858000" cy="6858000"/>
          </a:xfrm>
          <a:prstGeom prst="rect">
            <a:avLst/>
          </a:prstGeom>
        </p:spPr>
      </p:pic>
      <p:sp>
        <p:nvSpPr>
          <p:cNvPr id="9" name="Объект 8"/>
          <p:cNvSpPr>
            <a:spLocks noGrp="1"/>
          </p:cNvSpPr>
          <p:nvPr>
            <p:ph sz="half" idx="1"/>
          </p:nvPr>
        </p:nvSpPr>
        <p:spPr>
          <a:xfrm>
            <a:off x="191069" y="182681"/>
            <a:ext cx="5882185" cy="5653088"/>
          </a:xfrm>
        </p:spPr>
        <p:txBody>
          <a:bodyPr>
            <a:noAutofit/>
          </a:bodyPr>
          <a:lstStyle/>
          <a:p>
            <a:r>
              <a:rPr lang="ru-RU" sz="1400" dirty="0" smtClean="0">
                <a:effectLst/>
                <a:latin typeface="Times New Roman" panose="02020603050405020304" pitchFamily="18" charset="0"/>
                <a:cs typeface="Times New Roman" panose="02020603050405020304" pitchFamily="18" charset="0"/>
              </a:rPr>
              <a:t>Не требуйте от ребенка, чтобы он сразу после школы садился за уроки. Перерыв в 2-3 часа ему просто необходим. А еще лучше, если Ваш первоклашка поспит полтора часика - это лучший способ восста­новить умственные силы. Помните, что лучшее время, для приготовле­ния уроков - с 15 до 17 часов.</a:t>
            </a:r>
          </a:p>
          <a:p>
            <a:r>
              <a:rPr lang="ru-RU" sz="1400" dirty="0" smtClean="0">
                <a:effectLst/>
                <a:latin typeface="Times New Roman" panose="02020603050405020304" pitchFamily="18" charset="0"/>
                <a:cs typeface="Times New Roman" panose="02020603050405020304" pitchFamily="18" charset="0"/>
              </a:rPr>
              <a:t>Не заставляйте его делать все уроки в один присест. После 15-20 минут занятий лучше делать 10-15-минутные "переменки", и лучше, если они будут подвижными.</a:t>
            </a:r>
          </a:p>
          <a:p>
            <a:r>
              <a:rPr lang="ru-RU" sz="1400" dirty="0" smtClean="0">
                <a:effectLst/>
                <a:latin typeface="Times New Roman" panose="02020603050405020304" pitchFamily="18" charset="0"/>
                <a:cs typeface="Times New Roman" panose="02020603050405020304" pitchFamily="18" charset="0"/>
              </a:rPr>
              <a:t>Не сидите над душой, когда ребенок делает домашнее задание. Дайте ему возможность работать самостоятельно. Но уж если нужна Ваша  помощь - наберитесь терпения. Спокойный тон, поддержка ("не волнуйся, все получится", "давай разберемся вместе", "я тебе помогу") и похвала, даже если у него не очень-то получается, жизненно необхо­димы. Иначе быстро отобьете у ребенка охоту просить Вас о помощи в будущем.</a:t>
            </a:r>
          </a:p>
          <a:p>
            <a:r>
              <a:rPr lang="ru-RU" sz="1400" dirty="0" smtClean="0">
                <a:effectLst/>
                <a:latin typeface="Times New Roman" panose="02020603050405020304" pitchFamily="18" charset="0"/>
                <a:cs typeface="Times New Roman" panose="02020603050405020304" pitchFamily="18" charset="0"/>
              </a:rPr>
              <a:t>Не торгуйтесь: "Если ты сделаешь, то...". Это порочная практи­ка - у ребенка выработается неверное представление о цели его учебы, и он может начать думать, что учась, делает тебе одолжение, за которое Вы ему "платите" игрушками, сладостями или возможностью делать то, что ему хочется. Кроме того, условие, которое Вы ставите ему, может неожиданно оказаться невыполнимым вне зависимости от ребенка, и Вы окажешься в сложной ситуации - либо быть последовательной до конца, и тем самым несправедливой по отношению к ребенку, либо на­рушить свое "родительское слово".</a:t>
            </a:r>
          </a:p>
          <a:p>
            <a:r>
              <a:rPr lang="ru-RU" sz="1400" dirty="0" smtClean="0">
                <a:effectLst/>
                <a:latin typeface="Times New Roman" panose="02020603050405020304" pitchFamily="18" charset="0"/>
                <a:cs typeface="Times New Roman" panose="02020603050405020304" pitchFamily="18" charset="0"/>
              </a:rPr>
              <a:t>Учтите, что даже "совсем большие" дети (как часто можно слышать в обращении к 7-8-летним: "ты уже большой!") любят сказку на ночь, песенку или ласковое поглаживание. Все это успокаивает малыша. Помогает снять напряжение, накопившееся за день, спокойно уснуть. Старайтесь не напоминать ему перед сном о неприятностях, не выяснять отношения, не обсуждать завтрашнюю контрольную и т.п. Завтра новый день, и в ваших  руках сделать все, чтобы он был спокойным, добрым и радостным. </a:t>
            </a:r>
          </a:p>
        </p:txBody>
      </p:sp>
      <p:sp>
        <p:nvSpPr>
          <p:cNvPr id="10" name="Объект 9"/>
          <p:cNvSpPr>
            <a:spLocks noGrp="1"/>
          </p:cNvSpPr>
          <p:nvPr>
            <p:ph sz="half" idx="2"/>
          </p:nvPr>
        </p:nvSpPr>
        <p:spPr>
          <a:xfrm>
            <a:off x="6096000" y="182681"/>
            <a:ext cx="5181600" cy="5653088"/>
          </a:xfrm>
        </p:spPr>
        <p:txBody>
          <a:bodyPr>
            <a:noAutofit/>
          </a:bodyPr>
          <a:lstStyle/>
          <a:p>
            <a:pPr marL="0" indent="0" algn="ctr">
              <a:buNone/>
            </a:pPr>
            <a:r>
              <a:rPr lang="ru-RU" sz="1400" b="1" dirty="0">
                <a:latin typeface="Times New Roman" panose="02020603050405020304" pitchFamily="18" charset="0"/>
                <a:cs typeface="Times New Roman" panose="02020603050405020304" pitchFamily="18" charset="0"/>
              </a:rPr>
              <a:t>Общие рекомендации:</a:t>
            </a:r>
            <a:endParaRPr lang="ru-RU" sz="1400" dirty="0">
              <a:latin typeface="Times New Roman" panose="02020603050405020304" pitchFamily="18" charset="0"/>
              <a:cs typeface="Times New Roman" panose="02020603050405020304" pitchFamily="18" charset="0"/>
            </a:endParaRPr>
          </a:p>
          <a:p>
            <a:r>
              <a:rPr lang="ru-RU" sz="1400" dirty="0" smtClean="0">
                <a:effectLst/>
                <a:latin typeface="Times New Roman" panose="02020603050405020304" pitchFamily="18" charset="0"/>
                <a:cs typeface="Times New Roman" panose="02020603050405020304" pitchFamily="18" charset="0"/>
              </a:rPr>
              <a:t>Ваше участие и ваш интерес положительно скажутся на развитии познавательных способностей ребен­ка. И эти способности вы также сможете ненавязчиво направлять и укреплять в дальнейшем. Сдерживайтесь и не ругайте школу и учителей в присутствии ребенка. Нивелировка их роли не позво­лит ему испытать радость познания.</a:t>
            </a:r>
          </a:p>
          <a:p>
            <a:r>
              <a:rPr lang="ru-RU" sz="1400" dirty="0" smtClean="0">
                <a:effectLst/>
                <a:latin typeface="Times New Roman" panose="02020603050405020304" pitchFamily="18" charset="0"/>
                <a:cs typeface="Times New Roman" panose="02020603050405020304" pitchFamily="18" charset="0"/>
              </a:rPr>
              <a:t>Не сравнивайте ребенка с одноклассниками, как бы они ни были вам симпатичны или наоборот. Вы лю­бите ребенка таким, какой он есть, и принимаете таким, какой он есть, поэтому уважайте его индивиду­альность.</a:t>
            </a:r>
          </a:p>
          <a:p>
            <a:r>
              <a:rPr lang="ru-RU" sz="1400" dirty="0" smtClean="0">
                <a:effectLst/>
                <a:latin typeface="Times New Roman" panose="02020603050405020304" pitchFamily="18" charset="0"/>
                <a:cs typeface="Times New Roman" panose="02020603050405020304" pitchFamily="18" charset="0"/>
              </a:rPr>
              <a:t>Будьте последовательны в своих требованиях. Если стремитесь, например, чтобы ребенок рос самостоя­тельным, не спешите предлагать ему помощь, дайте ему почувствовать себя повзрослевшим. С пониманием относитесь к тому, что у вашего малыша что-то не будет получаться сразу, даже если это кажется вам элементарным. Запаситесь терпением. Помните, что высказывания типа: «Ну, сколько раз тебе нужно повторять? Когда же ты, наконец, научишься? Что же ты такая неумеха?» — кроме раздра­жения с обеих сторон, ничего не вызовут.</a:t>
            </a:r>
          </a:p>
          <a:p>
            <a:r>
              <a:rPr lang="ru-RU" sz="1400" dirty="0" smtClean="0">
                <a:effectLst/>
                <a:latin typeface="Times New Roman" panose="02020603050405020304" pitchFamily="18" charset="0"/>
                <a:cs typeface="Times New Roman" panose="02020603050405020304" pitchFamily="18" charset="0"/>
              </a:rPr>
              <a:t>Хорошо, если ребенок в трудный первый год учебы будет ощущать поддержку. Ваша вера в успех, спо­койное, ровное отношение помогут ребенку справиться со всеми трудностями</a:t>
            </a:r>
            <a:r>
              <a:rPr lang="ru-RU" sz="1400" dirty="0" smtClean="0">
                <a:effectLst/>
                <a:latin typeface="Times New Roman" panose="02020603050405020304" pitchFamily="18" charset="0"/>
                <a:cs typeface="Times New Roman" panose="02020603050405020304" pitchFamily="18" charset="0"/>
              </a:rPr>
              <a:t>.</a:t>
            </a:r>
            <a:endParaRPr lang="ru-RU" sz="1400" dirty="0" smtClean="0">
              <a:effectLst/>
              <a:latin typeface="Times New Roman" panose="02020603050405020304" pitchFamily="18" charset="0"/>
              <a:cs typeface="Times New Roman" panose="02020603050405020304" pitchFamily="18" charset="0"/>
            </a:endParaRPr>
          </a:p>
          <a:p>
            <a:pPr marL="0" indent="0" algn="ctr">
              <a:buNone/>
            </a:pPr>
            <a:r>
              <a:rPr lang="ru-RU" sz="1400" b="1" dirty="0" smtClean="0">
                <a:latin typeface="Times New Roman" panose="02020603050405020304" pitchFamily="18" charset="0"/>
                <a:cs typeface="Times New Roman" panose="02020603050405020304" pitchFamily="18" charset="0"/>
              </a:rPr>
              <a:t>Быть родителем первоклассника действительно не просто. Бывает, что нам не хватает терпения, выдержки, когда мы занимаемся с ребенком. Порой мы забываем, как трудно осваивать совершенно  новую деятельность! </a:t>
            </a:r>
            <a:endParaRPr lang="ru-RU" sz="1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486862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extLst>
              <a:ext uri="{BEBA8EAE-BF5A-486C-A8C5-ECC9F3942E4B}">
                <a14:imgProps xmlns:a14="http://schemas.microsoft.com/office/drawing/2010/main">
                  <a14:imgLayer r:embed="rId3">
                    <a14:imgEffect>
                      <a14:brightnessContrast bright="32000"/>
                    </a14:imgEffect>
                  </a14:imgLayer>
                </a14:imgProps>
              </a:ext>
              <a:ext uri="{28A0092B-C50C-407E-A947-70E740481C1C}">
                <a14:useLocalDpi xmlns:a14="http://schemas.microsoft.com/office/drawing/2010/main" val="0"/>
              </a:ext>
            </a:extLst>
          </a:blip>
          <a:stretch>
            <a:fillRect/>
          </a:stretch>
        </p:blipFill>
        <p:spPr>
          <a:xfrm>
            <a:off x="-109520" y="-558005"/>
            <a:ext cx="13327028" cy="7278688"/>
          </a:xfrm>
          <a:prstGeom prst="rect">
            <a:avLst/>
          </a:prstGeom>
          <a:gradFill>
            <a:gsLst>
              <a:gs pos="0">
                <a:schemeClr val="accent1">
                  <a:lumMod val="5000"/>
                  <a:lumOff val="95000"/>
                </a:schemeClr>
              </a:gs>
              <a:gs pos="4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pic>
      <p:sp>
        <p:nvSpPr>
          <p:cNvPr id="3" name="Заголовок 2"/>
          <p:cNvSpPr>
            <a:spLocks noGrp="1"/>
          </p:cNvSpPr>
          <p:nvPr>
            <p:ph type="title"/>
          </p:nvPr>
        </p:nvSpPr>
        <p:spPr>
          <a:xfrm>
            <a:off x="835269" y="-196217"/>
            <a:ext cx="10518531" cy="605791"/>
          </a:xfrm>
        </p:spPr>
        <p:txBody>
          <a:bodyPr>
            <a:normAutofit fontScale="90000"/>
          </a:bodyPr>
          <a:lstStyle/>
          <a:p>
            <a:pPr algn="ctr"/>
            <a:r>
              <a:rPr lang="ru-RU" dirty="0" smtClean="0">
                <a:latin typeface="Georgia Pro Cond Black" panose="02040A06050405020203" pitchFamily="18" charset="0"/>
              </a:rPr>
              <a:t>Правило трёх минут</a:t>
            </a:r>
            <a:endParaRPr lang="ru-RU" dirty="0">
              <a:latin typeface="Georgia Pro Cond Black" panose="02040A06050405020203" pitchFamily="18" charset="0"/>
            </a:endParaRPr>
          </a:p>
        </p:txBody>
      </p:sp>
      <p:sp>
        <p:nvSpPr>
          <p:cNvPr id="5" name="Объект 4"/>
          <p:cNvSpPr>
            <a:spLocks noGrp="1"/>
          </p:cNvSpPr>
          <p:nvPr>
            <p:ph sz="half" idx="4294967295"/>
          </p:nvPr>
        </p:nvSpPr>
        <p:spPr>
          <a:xfrm>
            <a:off x="0" y="1152525"/>
            <a:ext cx="4772025" cy="3857625"/>
          </a:xfrm>
        </p:spPr>
        <p:txBody>
          <a:bodyPr>
            <a:normAutofit fontScale="77500" lnSpcReduction="20000"/>
          </a:bodyPr>
          <a:lstStyle/>
          <a:p>
            <a:r>
              <a:rPr lang="ru-RU" dirty="0" smtClean="0"/>
              <a:t>Встречая </a:t>
            </a:r>
            <a:r>
              <a:rPr lang="ru-RU" dirty="0"/>
              <a:t>каждый раз своего ребенка, </a:t>
            </a:r>
            <a:r>
              <a:rPr lang="ru-RU" b="1" i="1" dirty="0"/>
              <a:t>ведите себя так, будто вы встретили друга, которого не видели сто лет</a:t>
            </a:r>
            <a:r>
              <a:rPr lang="ru-RU" dirty="0"/>
              <a:t>. И неважно, с работы вы пришли, или с рынка. </a:t>
            </a:r>
          </a:p>
          <a:p>
            <a:r>
              <a:rPr lang="ru-RU" dirty="0" smtClean="0"/>
              <a:t> </a:t>
            </a:r>
            <a:r>
              <a:rPr lang="ru-RU" dirty="0"/>
              <a:t>При встрече </a:t>
            </a:r>
            <a:r>
              <a:rPr lang="ru-RU" b="1" i="1" dirty="0"/>
              <a:t>не забывайте обнимать его и целовать </a:t>
            </a:r>
            <a:r>
              <a:rPr lang="ru-RU" dirty="0"/>
              <a:t>– это важно!</a:t>
            </a:r>
          </a:p>
          <a:p>
            <a:r>
              <a:rPr lang="ru-RU" dirty="0" smtClean="0"/>
              <a:t>Во </a:t>
            </a:r>
            <a:r>
              <a:rPr lang="ru-RU" dirty="0"/>
              <a:t>время разговоров находитесь с ребенком на уровне </a:t>
            </a:r>
            <a:r>
              <a:rPr lang="ru-RU" b="1" i="1" dirty="0"/>
              <a:t>«глаза в глаза»</a:t>
            </a:r>
            <a:r>
              <a:rPr lang="ru-RU" dirty="0"/>
              <a:t> - это вызывает доверие гораздо больше, чем банальный разговор за ужином.</a:t>
            </a:r>
          </a:p>
          <a:p>
            <a:pPr marL="0" indent="0">
              <a:buNone/>
            </a:pPr>
            <a:endParaRPr lang="ru-RU" dirty="0">
              <a:solidFill>
                <a:schemeClr val="accent1">
                  <a:lumMod val="75000"/>
                </a:schemeClr>
              </a:solidFill>
            </a:endParaRPr>
          </a:p>
        </p:txBody>
      </p:sp>
      <p:sp>
        <p:nvSpPr>
          <p:cNvPr id="7" name="Объект 6"/>
          <p:cNvSpPr>
            <a:spLocks noGrp="1"/>
          </p:cNvSpPr>
          <p:nvPr>
            <p:ph sz="quarter" idx="4294967295"/>
          </p:nvPr>
        </p:nvSpPr>
        <p:spPr>
          <a:xfrm>
            <a:off x="7772400" y="1152525"/>
            <a:ext cx="4419600" cy="4038600"/>
          </a:xfrm>
        </p:spPr>
        <p:txBody>
          <a:bodyPr>
            <a:normAutofit fontScale="70000" lnSpcReduction="20000"/>
          </a:bodyPr>
          <a:lstStyle/>
          <a:p>
            <a:r>
              <a:rPr lang="ru-RU" b="1" i="1" dirty="0"/>
              <a:t>В эти первые 3 минуты ребенок готов рассказать вам все! </a:t>
            </a:r>
            <a:r>
              <a:rPr lang="ru-RU" dirty="0"/>
              <a:t>В этом вся важность. Игнорируя эти минуты общения, вы упускаете возможность на откровенный разговор.</a:t>
            </a:r>
          </a:p>
          <a:p>
            <a:r>
              <a:rPr lang="ru-RU" dirty="0" smtClean="0"/>
              <a:t> </a:t>
            </a:r>
            <a:r>
              <a:rPr lang="ru-RU" dirty="0"/>
              <a:t>Постарайтесь </a:t>
            </a:r>
            <a:r>
              <a:rPr lang="ru-RU" b="1" i="1" dirty="0"/>
              <a:t>не засыпать в это время вопросами, которые волнуют только вас</a:t>
            </a:r>
            <a:r>
              <a:rPr lang="ru-RU" dirty="0"/>
              <a:t>: «Ты обедал?», « Выучил уроки?», «Что по контрольной?»</a:t>
            </a:r>
          </a:p>
          <a:p>
            <a:r>
              <a:rPr lang="ru-RU" dirty="0" smtClean="0"/>
              <a:t> </a:t>
            </a:r>
            <a:r>
              <a:rPr lang="ru-RU" b="1" i="1" dirty="0"/>
              <a:t>Скажите, как рады видеть</a:t>
            </a:r>
            <a:r>
              <a:rPr lang="ru-RU" dirty="0"/>
              <a:t>. Как любите, скучаете, и он сам поделится с вами тем, что его волнует.</a:t>
            </a:r>
          </a:p>
          <a:p>
            <a:r>
              <a:rPr lang="ru-RU" dirty="0" smtClean="0"/>
              <a:t> </a:t>
            </a:r>
            <a:r>
              <a:rPr lang="ru-RU" dirty="0"/>
              <a:t>Будьте </a:t>
            </a:r>
            <a:r>
              <a:rPr lang="ru-RU" b="1" i="1" dirty="0"/>
              <a:t>искренними. </a:t>
            </a:r>
            <a:endParaRPr lang="ru-RU" dirty="0"/>
          </a:p>
        </p:txBody>
      </p:sp>
      <p:graphicFrame>
        <p:nvGraphicFramePr>
          <p:cNvPr id="11" name="Таблица 10"/>
          <p:cNvGraphicFramePr>
            <a:graphicFrameLocks noGrp="1"/>
          </p:cNvGraphicFramePr>
          <p:nvPr>
            <p:extLst>
              <p:ext uri="{D42A27DB-BD31-4B8C-83A1-F6EECF244321}">
                <p14:modId xmlns:p14="http://schemas.microsoft.com/office/powerpoint/2010/main" val="962839522"/>
              </p:ext>
            </p:extLst>
          </p:nvPr>
        </p:nvGraphicFramePr>
        <p:xfrm>
          <a:off x="1219200" y="5076826"/>
          <a:ext cx="10477500" cy="1463040"/>
        </p:xfrm>
        <a:graphic>
          <a:graphicData uri="http://schemas.openxmlformats.org/drawingml/2006/table">
            <a:tbl>
              <a:tblPr/>
              <a:tblGrid>
                <a:gridCol w="10477500">
                  <a:extLst>
                    <a:ext uri="{9D8B030D-6E8A-4147-A177-3AD203B41FA5}">
                      <a16:colId xmlns:a16="http://schemas.microsoft.com/office/drawing/2014/main" val="3945733480"/>
                    </a:ext>
                  </a:extLst>
                </a:gridCol>
              </a:tblGrid>
              <a:tr h="1162050">
                <a:tc>
                  <a:txBody>
                    <a:bodyPr/>
                    <a:lstStyle/>
                    <a:p>
                      <a:pPr algn="ctr"/>
                      <a:r>
                        <a:rPr lang="ru-RU" sz="1800" b="1" u="sng" kern="1200" dirty="0" smtClean="0">
                          <a:solidFill>
                            <a:schemeClr val="tx1"/>
                          </a:solidFill>
                          <a:effectLst/>
                          <a:latin typeface="+mn-lt"/>
                          <a:ea typeface="+mn-ea"/>
                          <a:cs typeface="+mn-cs"/>
                        </a:rPr>
                        <a:t>Знайте, при встрече с ребенком у вас есть всего несколько минут, чтобы сесть и выслушать</a:t>
                      </a:r>
                      <a:r>
                        <a:rPr lang="ru-RU" sz="1800" kern="1200" dirty="0" smtClean="0">
                          <a:solidFill>
                            <a:schemeClr val="tx1"/>
                          </a:solidFill>
                          <a:effectLst/>
                          <a:latin typeface="+mn-lt"/>
                          <a:ea typeface="+mn-ea"/>
                          <a:cs typeface="+mn-cs"/>
                        </a:rPr>
                        <a:t>, а дальше…дальше ужин, посуда, уроки и прочий быт. Время летит молниеносно, </a:t>
                      </a:r>
                      <a:r>
                        <a:rPr lang="ru-RU" sz="1800" i="1" kern="1200" dirty="0" smtClean="0">
                          <a:solidFill>
                            <a:schemeClr val="tx1"/>
                          </a:solidFill>
                          <a:effectLst/>
                          <a:latin typeface="+mn-lt"/>
                          <a:ea typeface="+mn-ea"/>
                          <a:cs typeface="+mn-cs"/>
                        </a:rPr>
                        <a:t>не успеете опомниться, как ваши дети вырастут</a:t>
                      </a:r>
                      <a:r>
                        <a:rPr lang="ru-RU" sz="1800" kern="1200" dirty="0" smtClean="0">
                          <a:solidFill>
                            <a:schemeClr val="tx1"/>
                          </a:solidFill>
                          <a:effectLst/>
                          <a:latin typeface="+mn-lt"/>
                          <a:ea typeface="+mn-ea"/>
                          <a:cs typeface="+mn-cs"/>
                        </a:rPr>
                        <a:t>. Поэтому не упускайте время, пробуйте строить доверительные отношения уже сегодня.</a:t>
                      </a:r>
                    </a:p>
                    <a:p>
                      <a:pPr algn="ctr"/>
                      <a:r>
                        <a:rPr lang="ru-RU" b="1" u="sng" dirty="0" smtClean="0">
                          <a:solidFill>
                            <a:schemeClr val="tx1"/>
                          </a:solidFill>
                          <a:effectLst/>
                        </a:rPr>
                        <a:t>Важно не количество времени, а эмоциональная близость.</a:t>
                      </a:r>
                      <a:endParaRPr lang="ru-RU" u="sng" dirty="0">
                        <a:solidFill>
                          <a:schemeClr val="tx1"/>
                        </a:solidFill>
                      </a:endParaRPr>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extLst>
                  <a:ext uri="{0D108BD9-81ED-4DB2-BD59-A6C34878D82A}">
                    <a16:rowId xmlns:a16="http://schemas.microsoft.com/office/drawing/2014/main" val="3122601812"/>
                  </a:ext>
                </a:extLst>
              </a:tr>
            </a:tbl>
          </a:graphicData>
        </a:graphic>
      </p:graphicFrame>
    </p:spTree>
    <p:extLst>
      <p:ext uri="{BB962C8B-B14F-4D97-AF65-F5344CB8AC3E}">
        <p14:creationId xmlns:p14="http://schemas.microsoft.com/office/powerpoint/2010/main" val="143032300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Тема Offic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Тема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Тема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docProps/app.xml><?xml version="1.0" encoding="utf-8"?>
<Properties xmlns="http://schemas.openxmlformats.org/officeDocument/2006/extended-properties" xmlns:vt="http://schemas.openxmlformats.org/officeDocument/2006/docPropsVTypes">
  <Template>Office Theme</Template>
  <TotalTime>145</TotalTime>
  <Words>592</Words>
  <Application>Microsoft Office PowerPoint</Application>
  <PresentationFormat>Широкоэкранный</PresentationFormat>
  <Paragraphs>35</Paragraphs>
  <Slides>3</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3</vt:i4>
      </vt:variant>
    </vt:vector>
  </HeadingPairs>
  <TitlesOfParts>
    <vt:vector size="9" baseType="lpstr">
      <vt:lpstr>Arial</vt:lpstr>
      <vt:lpstr>Calibri</vt:lpstr>
      <vt:lpstr>Calibri Light</vt:lpstr>
      <vt:lpstr>Georgia Pro Cond Black</vt:lpstr>
      <vt:lpstr>Times New Roman</vt:lpstr>
      <vt:lpstr>Office Theme</vt:lpstr>
      <vt:lpstr>Мой ребёнок первоклашка! Советы для родителей.  </vt:lpstr>
      <vt:lpstr>Презентация PowerPoint</vt:lpstr>
      <vt:lpstr>Правило трёх минут</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Пользователь Windows</cp:lastModifiedBy>
  <cp:revision>17</cp:revision>
  <dcterms:created xsi:type="dcterms:W3CDTF">2020-03-05T07:10:21Z</dcterms:created>
  <dcterms:modified xsi:type="dcterms:W3CDTF">2020-03-06T21:00:35Z</dcterms:modified>
</cp:coreProperties>
</file>